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5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7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623" autoAdjust="0"/>
    <p:restoredTop sz="84748" autoAdjust="0"/>
  </p:normalViewPr>
  <p:slideViewPr>
    <p:cSldViewPr snapToGrid="0">
      <p:cViewPr varScale="1">
        <p:scale>
          <a:sx n="74" d="100"/>
          <a:sy n="74" d="100"/>
        </p:scale>
        <p:origin x="-79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9BDF3-7CC5-4B3F-A78E-C9A90CED9F04}" type="datetimeFigureOut">
              <a:rPr lang="en-US" smtClean="0"/>
              <a:pPr/>
              <a:t>31-05-18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3D0A3-69DF-49D9-A27C-44C8B4ABF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067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5750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457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8144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3600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35274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58073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3370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842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6037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538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23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006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141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62458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75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978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D0A3-69DF-49D9-A27C-44C8B4ABFA5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9817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0987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838678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477903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2" y="1034831"/>
            <a:ext cx="11949830" cy="5171999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64264"/>
            <a:ext cx="10058400" cy="7594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4451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30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79" y="101600"/>
            <a:ext cx="10058400" cy="7975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181100"/>
            <a:ext cx="4937760" cy="5041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81100"/>
            <a:ext cx="4937760" cy="50419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337887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7859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2200"/>
            <a:ext cx="4937760" cy="5715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790700"/>
            <a:ext cx="4937760" cy="4419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96310"/>
            <a:ext cx="4937760" cy="56739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790700"/>
            <a:ext cx="4937760" cy="4419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49154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313925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3912122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290926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="" xmlns:p14="http://schemas.microsoft.com/office/powerpoint/2010/main" val="122423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88900"/>
            <a:ext cx="10058400" cy="759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312" y="1034831"/>
            <a:ext cx="11862148" cy="51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F96EC7-A9F6-4918-BDFC-C3ED4AC79626}" type="datetimeFigureOut">
              <a:rPr lang="tr-TR" smtClean="0"/>
              <a:pPr/>
              <a:t>31.05.2018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D2F648-CA32-443B-9DEB-994DD57D87C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9132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6061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Compensation of Nonlinearities of the Voltage Source Inverters for High Precision Position Control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Hüsey</a:t>
            </a:r>
            <a:r>
              <a:rPr lang="en-US" dirty="0" smtClean="0"/>
              <a:t>İ</a:t>
            </a:r>
            <a:r>
              <a:rPr lang="tr-TR" dirty="0" smtClean="0"/>
              <a:t>n YÜRÜK</a:t>
            </a:r>
          </a:p>
          <a:p>
            <a:r>
              <a:rPr lang="tr-TR" dirty="0" smtClean="0"/>
              <a:t>TİK MAY</a:t>
            </a:r>
            <a:r>
              <a:rPr lang="tr-TR" dirty="0"/>
              <a:t> 2018 </a:t>
            </a:r>
          </a:p>
        </p:txBody>
      </p:sp>
    </p:spTree>
    <p:extLst>
      <p:ext uri="{BB962C8B-B14F-4D97-AF65-F5344CB8AC3E}">
        <p14:creationId xmlns="" xmlns:p14="http://schemas.microsoft.com/office/powerpoint/2010/main" val="202257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4048" lvl="2" indent="0">
              <a:buNone/>
            </a:pPr>
            <a:endParaRPr lang="en-US" sz="1200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software based can be mainly classified in three categories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current harmonic analysis based method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dirty="0"/>
              <a:t>based on monitoring harmonic distortion in the d-axis current</a:t>
            </a:r>
            <a:endParaRPr lang="tr-TR" dirty="0"/>
          </a:p>
          <a:p>
            <a:pPr marL="566928" lvl="3" indent="0">
              <a:buNone/>
            </a:pPr>
            <a:r>
              <a:rPr lang="en-US" sz="1200" i="1" dirty="0"/>
              <a:t>B. </a:t>
            </a:r>
            <a:r>
              <a:rPr lang="en-US" sz="1200" i="1" dirty="0" err="1"/>
              <a:t>Ludek</a:t>
            </a:r>
            <a:r>
              <a:rPr lang="en-US" sz="1200" i="1" dirty="0"/>
              <a:t> and O. Lukas, “Online adaptive compensation scheme for inverter nonlinearity in PMS</a:t>
            </a:r>
            <a:r>
              <a:rPr lang="tr-TR" sz="1200" i="1" dirty="0"/>
              <a:t>M</a:t>
            </a:r>
            <a:r>
              <a:rPr lang="en-US" sz="1200" i="1" dirty="0"/>
              <a:t> drive,” in Proc 7th Int. </a:t>
            </a:r>
            <a:r>
              <a:rPr lang="en-US" sz="1200" i="1" dirty="0" err="1"/>
              <a:t>Congr</a:t>
            </a:r>
            <a:r>
              <a:rPr lang="en-US" sz="1200" i="1" dirty="0"/>
              <a:t>. Ultra Mod. </a:t>
            </a:r>
            <a:r>
              <a:rPr lang="en-US" sz="1200" i="1" dirty="0" err="1"/>
              <a:t>Telecommun</a:t>
            </a:r>
            <a:r>
              <a:rPr lang="en-US" sz="1200" i="1" dirty="0"/>
              <a:t>. Control Syst. Workshops, Jan. 2016, pp. 166–171.</a:t>
            </a:r>
            <a:endParaRPr lang="tr-TR" sz="1200" i="1" dirty="0"/>
          </a:p>
          <a:p>
            <a:pPr marL="566928" lvl="3" indent="0">
              <a:buNone/>
            </a:pPr>
            <a:endParaRPr lang="en-US" sz="1200" i="1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estimator based method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dirty="0"/>
              <a:t>estimators (or observers) are designed to extract the disturbance voltage based on the motor model</a:t>
            </a:r>
            <a:endParaRPr lang="tr-TR" dirty="0"/>
          </a:p>
          <a:p>
            <a:pPr marL="566928" lvl="3" indent="0">
              <a:buNone/>
            </a:pPr>
            <a:r>
              <a:rPr lang="en-US" sz="1200" i="1" dirty="0"/>
              <a:t>B. </a:t>
            </a:r>
            <a:r>
              <a:rPr lang="en-US" sz="1200" i="1" dirty="0" err="1"/>
              <a:t>Ludek</a:t>
            </a:r>
            <a:r>
              <a:rPr lang="en-US" sz="1200" i="1" dirty="0"/>
              <a:t> and O. Lukas, “Online adaptive compensation scheme for inverter nonlinearity in PMS</a:t>
            </a:r>
            <a:r>
              <a:rPr lang="tr-TR" sz="1200" i="1" dirty="0"/>
              <a:t>M</a:t>
            </a:r>
            <a:r>
              <a:rPr lang="en-US" sz="1200" i="1" dirty="0"/>
              <a:t> drive,” in Proc 7th Int. </a:t>
            </a:r>
            <a:r>
              <a:rPr lang="en-US" sz="1200" i="1" dirty="0" err="1"/>
              <a:t>Congr</a:t>
            </a:r>
            <a:r>
              <a:rPr lang="en-US" sz="1200" i="1" dirty="0"/>
              <a:t>. Ultra Mod. </a:t>
            </a:r>
            <a:r>
              <a:rPr lang="en-US" sz="1200" i="1" dirty="0" err="1"/>
              <a:t>Telecommun</a:t>
            </a:r>
            <a:r>
              <a:rPr lang="en-US" sz="1200" i="1" dirty="0"/>
              <a:t>. Control Syst. Workshops, Jan. 2016, pp. 166–171.</a:t>
            </a:r>
            <a:endParaRPr lang="tr-TR" sz="1200" i="1" dirty="0"/>
          </a:p>
          <a:p>
            <a:pPr marL="566928" lvl="3" indent="0">
              <a:buNone/>
            </a:pPr>
            <a:endParaRPr lang="en-US" sz="1200" i="1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tr-TR" dirty="0" smtClean="0"/>
              <a:t>i</a:t>
            </a:r>
            <a:r>
              <a:rPr lang="en-US" dirty="0" err="1" smtClean="0"/>
              <a:t>nstantaneous</a:t>
            </a:r>
            <a:r>
              <a:rPr lang="en-US" dirty="0" smtClean="0"/>
              <a:t> average </a:t>
            </a:r>
            <a:r>
              <a:rPr lang="en-US" dirty="0"/>
              <a:t>voltage method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dirty="0"/>
              <a:t>compensate the average voltage error between reference voltage and actual voltage in each switching period</a:t>
            </a:r>
            <a:endParaRPr lang="tr-TR" dirty="0"/>
          </a:p>
          <a:p>
            <a:pPr marL="566928" lvl="3" indent="0">
              <a:buNone/>
            </a:pPr>
            <a:r>
              <a:rPr lang="en-US" sz="1200" i="1" dirty="0"/>
              <a:t>Y. Wang, S. Member, W. </a:t>
            </a:r>
            <a:r>
              <a:rPr lang="en-US" sz="1200" i="1" dirty="0" err="1"/>
              <a:t>Xie</a:t>
            </a:r>
            <a:r>
              <a:rPr lang="en-US" sz="1200" i="1" dirty="0"/>
              <a:t>, and X. Wang, “A Precise Voltage Distortion Compensation Strategy for Voltage Source Inverters,” vol. 65,</a:t>
            </a:r>
            <a:r>
              <a:rPr lang="tr-TR" sz="1200" i="1" dirty="0"/>
              <a:t> </a:t>
            </a:r>
            <a:r>
              <a:rPr lang="en-US" sz="1200" i="1" dirty="0"/>
              <a:t> no. 1, pp. 59–66, IEEE TRANSACTIONS ON INDUSTRIAL ELECTRONICS, VOL. 65, NO. 1, JANUARY 2018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</p:spTree>
    <p:extLst>
      <p:ext uri="{BB962C8B-B14F-4D97-AF65-F5344CB8AC3E}">
        <p14:creationId xmlns="" xmlns:p14="http://schemas.microsoft.com/office/powerpoint/2010/main" val="176538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0" y="1416363"/>
            <a:ext cx="2273550" cy="199508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en-US" dirty="0" smtClean="0"/>
              <a:t>an </a:t>
            </a:r>
            <a:r>
              <a:rPr lang="en-US" dirty="0"/>
              <a:t>example of hardware based compensation method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7" y="3411448"/>
            <a:ext cx="2363957" cy="2936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933" y="2864934"/>
            <a:ext cx="3261773" cy="1748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25" y="2319900"/>
            <a:ext cx="5601343" cy="3336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40624" y="5815580"/>
            <a:ext cx="9659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buNone/>
            </a:pPr>
            <a:r>
              <a:rPr lang="en-US" sz="1200" i="1" dirty="0"/>
              <a:t>S. J. Chee, J. Kim, and S. K. </a:t>
            </a:r>
            <a:r>
              <a:rPr lang="en-US" sz="1200" i="1" dirty="0" err="1"/>
              <a:t>Sul</a:t>
            </a:r>
            <a:r>
              <a:rPr lang="en-US" sz="1200" i="1" dirty="0"/>
              <a:t>, “Dead-time compensation based on pole voltage measurement,” 2015 IEEE Energy Convers. </a:t>
            </a:r>
            <a:r>
              <a:rPr lang="en-US" sz="1200" i="1" dirty="0" err="1"/>
              <a:t>Congr</a:t>
            </a:r>
            <a:r>
              <a:rPr lang="en-US" sz="1200" i="1" dirty="0"/>
              <a:t>. Expo. ECCE 2015, pp. 1549–1555, 2015.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723" y="1586430"/>
            <a:ext cx="1314450" cy="7143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53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4" y="2378142"/>
            <a:ext cx="4495818" cy="29848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en-US" dirty="0" smtClean="0"/>
              <a:t>an </a:t>
            </a:r>
            <a:r>
              <a:rPr lang="en-US" dirty="0"/>
              <a:t>example of hardware based compensation </a:t>
            </a:r>
            <a:r>
              <a:rPr lang="en-US" dirty="0" smtClean="0"/>
              <a:t>method</a:t>
            </a:r>
            <a:r>
              <a:rPr lang="tr-TR" dirty="0" smtClean="0"/>
              <a:t> (</a:t>
            </a:r>
            <a:r>
              <a:rPr lang="tr-TR" dirty="0" err="1" smtClean="0"/>
              <a:t>cont’d</a:t>
            </a:r>
            <a:r>
              <a:rPr lang="tr-TR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0624" y="5815580"/>
            <a:ext cx="9659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buNone/>
            </a:pPr>
            <a:r>
              <a:rPr lang="en-US" sz="1200" i="1" dirty="0"/>
              <a:t>S. J. Chee, J. Kim, and S. K. </a:t>
            </a:r>
            <a:r>
              <a:rPr lang="en-US" sz="1200" i="1" dirty="0" err="1"/>
              <a:t>Sul</a:t>
            </a:r>
            <a:r>
              <a:rPr lang="en-US" sz="1200" i="1" dirty="0"/>
              <a:t>, “Dead-time compensation based on pole voltage measurement,” 2015 IEEE Energy Convers. </a:t>
            </a:r>
            <a:r>
              <a:rPr lang="en-US" sz="1200" i="1" dirty="0" err="1"/>
              <a:t>Congr</a:t>
            </a:r>
            <a:r>
              <a:rPr lang="en-US" sz="1200" i="1" dirty="0"/>
              <a:t>. Expo. ECCE 2015, pp. 1549–1555, 2015.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723" y="1586430"/>
            <a:ext cx="1314450" cy="714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4" y="2406328"/>
            <a:ext cx="2960610" cy="1648947"/>
          </a:xfrm>
          <a:prstGeom prst="rect">
            <a:avLst/>
          </a:prstGeom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194" y="4272692"/>
            <a:ext cx="2711295" cy="1716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842" y="2378142"/>
            <a:ext cx="4610100" cy="2686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68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 example of software based compensation </a:t>
            </a:r>
            <a:r>
              <a:rPr lang="en-US" dirty="0" smtClean="0"/>
              <a:t>method</a:t>
            </a:r>
            <a:endParaRPr lang="tr-TR" dirty="0" smtClean="0"/>
          </a:p>
          <a:p>
            <a:pPr marL="201168" lvl="1" indent="0">
              <a:buNone/>
            </a:pPr>
            <a:r>
              <a:rPr lang="en-US" dirty="0" smtClean="0"/>
              <a:t>revised </a:t>
            </a:r>
            <a:r>
              <a:rPr lang="en-US" dirty="0"/>
              <a:t>repetitive controller RRC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53" y="1743120"/>
            <a:ext cx="3928943" cy="277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7808" y="6087941"/>
            <a:ext cx="113105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253" y="2198206"/>
            <a:ext cx="3515517" cy="3463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231" y="2243584"/>
            <a:ext cx="3857769" cy="3387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" y="1949275"/>
            <a:ext cx="5008880" cy="3825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97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63" y="4312326"/>
            <a:ext cx="2378043" cy="1883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34" y="1909282"/>
            <a:ext cx="4012955" cy="242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 example of software based compensation </a:t>
            </a:r>
            <a:r>
              <a:rPr lang="en-US" dirty="0" smtClean="0"/>
              <a:t>method</a:t>
            </a:r>
            <a:r>
              <a:rPr lang="tr-TR" dirty="0" smtClean="0"/>
              <a:t> (</a:t>
            </a:r>
            <a:r>
              <a:rPr lang="tr-TR" dirty="0" err="1" smtClean="0"/>
              <a:t>cont’d</a:t>
            </a:r>
            <a:r>
              <a:rPr lang="tr-TR" dirty="0" smtClean="0"/>
              <a:t>)</a:t>
            </a:r>
          </a:p>
          <a:p>
            <a:pPr marL="201168" lvl="1" indent="0">
              <a:buNone/>
            </a:pPr>
            <a:r>
              <a:rPr lang="en-US" dirty="0" smtClean="0"/>
              <a:t>revised </a:t>
            </a:r>
            <a:r>
              <a:rPr lang="en-US" dirty="0"/>
              <a:t>repetitive controller RRC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53" y="1743120"/>
            <a:ext cx="3928943" cy="277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7808" y="6087941"/>
            <a:ext cx="113105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421" y="4328895"/>
            <a:ext cx="2436215" cy="1770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90" y="1847518"/>
            <a:ext cx="2834570" cy="25682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3394" y="4396739"/>
            <a:ext cx="2882901" cy="16734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987" y="2021111"/>
            <a:ext cx="3891716" cy="2354356"/>
          </a:xfrm>
          <a:prstGeom prst="rect">
            <a:avLst/>
          </a:prstGeom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6387" y="4406826"/>
            <a:ext cx="2751473" cy="172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1766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another example of software based compensation </a:t>
            </a:r>
            <a:r>
              <a:rPr lang="en-US" dirty="0" smtClean="0"/>
              <a:t>method</a:t>
            </a:r>
            <a:endParaRPr lang="tr-T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69" y="5918112"/>
            <a:ext cx="11882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9" y="1768521"/>
            <a:ext cx="5555111" cy="386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40041" y="1768521"/>
            <a:ext cx="4090884" cy="397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68290" y="1508202"/>
            <a:ext cx="1914345" cy="52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2057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another example of software based compensation </a:t>
            </a:r>
            <a:r>
              <a:rPr lang="en-US" dirty="0" smtClean="0"/>
              <a:t>method</a:t>
            </a:r>
            <a:r>
              <a:rPr lang="tr-TR" dirty="0" smtClean="0"/>
              <a:t> (</a:t>
            </a:r>
            <a:r>
              <a:rPr lang="tr-TR" dirty="0" err="1" smtClean="0"/>
              <a:t>cont’d</a:t>
            </a:r>
            <a:r>
              <a:rPr lang="tr-TR" dirty="0"/>
              <a:t>)</a:t>
            </a:r>
            <a:endParaRPr lang="tr-TR" dirty="0" smtClean="0"/>
          </a:p>
          <a:p>
            <a:pPr marL="201168" lvl="1" indent="0">
              <a:buNone/>
            </a:pPr>
            <a:endParaRPr lang="tr-T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69" y="5918112"/>
            <a:ext cx="11882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68290" y="1508202"/>
            <a:ext cx="1914345" cy="52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6714" y="1842926"/>
            <a:ext cx="3267771" cy="400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6119" y="1954535"/>
            <a:ext cx="5715270" cy="396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64024" y="2843609"/>
            <a:ext cx="2692555" cy="20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320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another example of software based compensation </a:t>
            </a:r>
            <a:r>
              <a:rPr lang="en-US" dirty="0" smtClean="0"/>
              <a:t>method</a:t>
            </a:r>
            <a:r>
              <a:rPr lang="tr-TR" dirty="0" smtClean="0"/>
              <a:t> (</a:t>
            </a:r>
            <a:r>
              <a:rPr lang="tr-TR" dirty="0" err="1" smtClean="0"/>
              <a:t>cont’d</a:t>
            </a:r>
            <a:r>
              <a:rPr lang="tr-TR" dirty="0"/>
              <a:t>)</a:t>
            </a:r>
            <a:endParaRPr lang="tr-TR" dirty="0" smtClean="0"/>
          </a:p>
          <a:p>
            <a:pPr marL="201168" lvl="1" indent="0">
              <a:buNone/>
            </a:pPr>
            <a:endParaRPr lang="tr-T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69" y="5918112"/>
            <a:ext cx="11882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68290" y="1508202"/>
            <a:ext cx="1914345" cy="52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9009" y="1931204"/>
            <a:ext cx="5462208" cy="398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312" y="1938859"/>
            <a:ext cx="3203578" cy="396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99662" y="2813944"/>
            <a:ext cx="2926854" cy="219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2831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up </a:t>
            </a:r>
            <a:r>
              <a:rPr lang="en-US" dirty="0"/>
              <a:t>to next </a:t>
            </a:r>
            <a:r>
              <a:rPr lang="en-US" dirty="0" err="1" smtClean="0"/>
              <a:t>tik</a:t>
            </a:r>
            <a:r>
              <a:rPr lang="en-US" dirty="0" smtClean="0"/>
              <a:t> 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effect of the nonlinearities will be analyzed and investigated for both </a:t>
            </a:r>
            <a:r>
              <a:rPr lang="tr-TR" dirty="0"/>
              <a:t>MOSFET</a:t>
            </a:r>
            <a:r>
              <a:rPr lang="en-US" dirty="0"/>
              <a:t> and </a:t>
            </a:r>
            <a:r>
              <a:rPr lang="tr-TR" dirty="0"/>
              <a:t>IGBT</a:t>
            </a:r>
            <a:r>
              <a:rPr lang="en-US" dirty="0"/>
              <a:t> based VSI and for various </a:t>
            </a:r>
            <a:r>
              <a:rPr lang="en-US" dirty="0" smtClean="0"/>
              <a:t>PMSMs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some of the literature compensation methods will be applied by experimentally and the results will be </a:t>
            </a:r>
            <a:r>
              <a:rPr lang="en-US" dirty="0" smtClean="0"/>
              <a:t>observed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 nonlinearity compensation method will be proposed and </a:t>
            </a:r>
            <a:r>
              <a:rPr lang="tr-TR" dirty="0" smtClean="0"/>
              <a:t>it </a:t>
            </a:r>
            <a:r>
              <a:rPr lang="en-US" dirty="0" smtClean="0"/>
              <a:t>will  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be software based hence no requirement additional hardware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not need precise current sampling especially in the zero crossing </a:t>
            </a:r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63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 smtClean="0"/>
              <a:t>up</a:t>
            </a:r>
            <a:r>
              <a:rPr lang="tr-TR" dirty="0" smtClean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tik 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method will be integrated to the PMSM drive which is controlled by FOC algorithm 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effectiveness of the proposed method will be verified by experimental results and spectrum </a:t>
            </a:r>
            <a:r>
              <a:rPr lang="en-US" dirty="0" smtClean="0"/>
              <a:t>analysis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waveforms of the phase, id and </a:t>
            </a:r>
            <a:r>
              <a:rPr lang="en-US" dirty="0" err="1"/>
              <a:t>iq</a:t>
            </a:r>
            <a:r>
              <a:rPr lang="en-US" dirty="0"/>
              <a:t> currents will be compared with and without compensation in the steady state and also during the dynamic process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19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problem definition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motivation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literature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future plan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80" y="189108"/>
            <a:ext cx="10058400" cy="75946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="" xmlns:p14="http://schemas.microsoft.com/office/powerpoint/2010/main" val="30273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 smtClean="0"/>
              <a:t>year</a:t>
            </a:r>
            <a:endParaRPr lang="tr-TR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plan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05660073"/>
              </p:ext>
            </p:extLst>
          </p:nvPr>
        </p:nvGraphicFramePr>
        <p:xfrm>
          <a:off x="125261" y="1458049"/>
          <a:ext cx="11649205" cy="4803889"/>
        </p:xfrm>
        <a:graphic>
          <a:graphicData uri="http://schemas.openxmlformats.org/drawingml/2006/table">
            <a:tbl>
              <a:tblPr/>
              <a:tblGrid>
                <a:gridCol w="2444389"/>
                <a:gridCol w="767068"/>
                <a:gridCol w="767068"/>
                <a:gridCol w="767068"/>
                <a:gridCol w="767068"/>
                <a:gridCol w="767068"/>
                <a:gridCol w="767068"/>
                <a:gridCol w="767068"/>
                <a:gridCol w="767068"/>
                <a:gridCol w="767068"/>
                <a:gridCol w="767068"/>
                <a:gridCol w="767068"/>
                <a:gridCol w="767068"/>
              </a:tblGrid>
              <a:tr h="27310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July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 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September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October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November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December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January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March 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22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analyze &amp; investigate the </a:t>
                      </a:r>
                      <a:r>
                        <a:rPr lang="en-US" sz="13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nonlinearity</a:t>
                      </a:r>
                      <a:r>
                        <a:rPr lang="en-US" sz="13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effect on the VSIs for various PMSMs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apply the literature compensation methods by experimentally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 a software based </a:t>
                      </a:r>
                      <a:r>
                        <a:rPr lang="en-US" sz="13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nonlinearity</a:t>
                      </a:r>
                      <a:r>
                        <a:rPr lang="en-US" sz="13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compensation </a:t>
                      </a:r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verify the effectiveness of the method by experimental results 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submit the results of the proposed method to a conference (*)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the VSI and PMSM and simulate the proposed method 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0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 the method and verify with both simulation and experimental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submit the results of the proposed method to a journal (**)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865" marR="8865" marT="8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464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(*) candidate </a:t>
            </a:r>
            <a:r>
              <a:rPr lang="en-US" dirty="0" smtClean="0"/>
              <a:t>conferences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2019 IEEE 13th International Conference on Power Electronics and Drive Systems (PEDS), France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Abstract Submission Deadline: 15 Nov 2018, Conference Date: 09-12 Jul 2019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2019 21st European Conference on Power Electronics and Applications (EPE '19 ECCE Europe), Italy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Abstract Submission Deadline: 15 Nov 2018, Conference Date: 02-05 Sep 2019 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2019 10th International Conference on Power Electronics and ECCE Asia (ICPE 2019 - ECCE Asia), Korea (South)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Abstract Submission Deadline: 13 Oct 2018, Conference Date: 27-31 May 2019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2019 IEEE 13th International Conference on Compatibility, Power Electronics and Power Engineering (CPE-POWERENG), Denmark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Abstract Submission Deadline: 16 Nov 2018, Conference Date: 23-25 Apr 2019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2019 International Aegean Conference on Electrical Machines and Power Electronics (ACEMP) &amp; 2019 International Conference on Optimization of Electrical and Electronic Equipment (OPTIM), Turkey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 Draft paper submission deadline：2019-03-20, Conference Date: 02-04 Sep 2019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</p:spTree>
    <p:extLst>
      <p:ext uri="{BB962C8B-B14F-4D97-AF65-F5344CB8AC3E}">
        <p14:creationId xmlns="" xmlns:p14="http://schemas.microsoft.com/office/powerpoint/2010/main" val="3117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(**) candidate </a:t>
            </a:r>
            <a:r>
              <a:rPr lang="en-US" dirty="0" smtClean="0"/>
              <a:t>journals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Power Electronics Magazine, IEEE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Power Electronics, IEEE Transactions 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Industrial Electronics Magazine, IEEE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Industry Applications, IEEE Transactions 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Industry Applications Magazine, IEEE</a:t>
            </a:r>
            <a:endParaRPr lang="tr-T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IEEE Journal of Emerging and Selected Topics in Power Electronics</a:t>
            </a:r>
            <a:endParaRPr lang="tr-T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IEEE Transactions on Education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</p:spTree>
    <p:extLst>
      <p:ext uri="{BB962C8B-B14F-4D97-AF65-F5344CB8AC3E}">
        <p14:creationId xmlns="" xmlns:p14="http://schemas.microsoft.com/office/powerpoint/2010/main" val="41696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	</a:t>
            </a:r>
            <a:endParaRPr lang="tr-TR" sz="3200" dirty="0" smtClean="0"/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 smtClean="0"/>
          </a:p>
          <a:p>
            <a:pPr marL="0" indent="0">
              <a:buNone/>
            </a:pPr>
            <a:r>
              <a:rPr lang="tr-TR" sz="3200" dirty="0"/>
              <a:t>	</a:t>
            </a:r>
            <a:r>
              <a:rPr lang="tr-TR" sz="3200" dirty="0" smtClean="0"/>
              <a:t>				</a:t>
            </a:r>
            <a:r>
              <a:rPr lang="en-US" sz="3200" dirty="0" smtClean="0"/>
              <a:t>thank </a:t>
            </a:r>
            <a:r>
              <a:rPr lang="en-US" sz="3200" dirty="0"/>
              <a:t>you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93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following nonlinearities cause distortion on the output voltage of the VSI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dead-time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switching time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delay time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voltage drops on the power switch and the freewheeling diode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parasitic capacitance of the power switch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80" y="176582"/>
            <a:ext cx="10058400" cy="759460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</p:spTree>
    <p:extLst>
      <p:ext uri="{BB962C8B-B14F-4D97-AF65-F5344CB8AC3E}">
        <p14:creationId xmlns="" xmlns:p14="http://schemas.microsoft.com/office/powerpoint/2010/main" val="17286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output voltage distortion causes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low order harmonic components in the output current of the inverter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deformation of the phase currents, especially in the current zero-crossing region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these distortions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 effects the control performance of the applications that require low speed &amp; low torque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 degrades the efficiency and increases the torque ripple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6027" y="176581"/>
            <a:ext cx="10058400" cy="759460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</p:spTree>
    <p:extLst>
      <p:ext uri="{BB962C8B-B14F-4D97-AF65-F5344CB8AC3E}">
        <p14:creationId xmlns="" xmlns:p14="http://schemas.microsoft.com/office/powerpoint/2010/main" val="413061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performance improvements of VSI-fed PMSM drive can be achieved by means of accurate current controls where VSI nonlinearities are highly compensated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this will be more crucial for the applications which have the following properties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low magnitude dc link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low speed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low torque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low inductance machine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high precision position control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for ex. gimbal applications (</a:t>
            </a:r>
            <a:r>
              <a:rPr lang="en-US" dirty="0" err="1"/>
              <a:t>rf</a:t>
            </a:r>
            <a:r>
              <a:rPr lang="en-US" dirty="0"/>
              <a:t>, optic </a:t>
            </a:r>
            <a:r>
              <a:rPr lang="en-US" dirty="0" err="1"/>
              <a:t>etc</a:t>
            </a:r>
            <a:r>
              <a:rPr lang="tr-TR" dirty="0"/>
              <a:t>.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80" y="239212"/>
            <a:ext cx="10058400" cy="75946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3675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23" y="1258256"/>
            <a:ext cx="4414344" cy="4779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90" y="1211265"/>
            <a:ext cx="4151690" cy="4995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9102"/>
            <a:ext cx="4533900" cy="25287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009136"/>
            <a:ext cx="3767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200" dirty="0"/>
          </a:p>
        </p:txBody>
      </p:sp>
      <p:sp>
        <p:nvSpPr>
          <p:cNvPr id="16" name="Rectangle 15"/>
          <p:cNvSpPr/>
          <p:nvPr/>
        </p:nvSpPr>
        <p:spPr>
          <a:xfrm>
            <a:off x="12526" y="5029391"/>
            <a:ext cx="37671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Wang, S. Member, W. </a:t>
            </a:r>
            <a:r>
              <a:rPr lang="en-US" sz="1200" dirty="0" err="1"/>
              <a:t>Xie</a:t>
            </a:r>
            <a:r>
              <a:rPr lang="en-US" sz="1200" dirty="0"/>
              <a:t>, and X. Wang, “A Precise Voltage Distortion Compensation Strategy for Voltage Source Inverters,” vol. 65,</a:t>
            </a:r>
            <a:r>
              <a:rPr lang="tr-TR" sz="1200" dirty="0"/>
              <a:t> </a:t>
            </a:r>
            <a:r>
              <a:rPr lang="en-US" sz="1200" dirty="0"/>
              <a:t> no. 1, pp. 59–66, </a:t>
            </a:r>
            <a:r>
              <a:rPr lang="en-US" sz="1200" dirty="0" smtClean="0"/>
              <a:t>IEEE TRANSACTIONS ON INDUSTRIAL ELECTRONICS, VOL. 65, NO. 1, JANUARY 2018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15104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4" y="1982096"/>
            <a:ext cx="3457184" cy="420143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en-US" dirty="0"/>
              <a:t>assume deviated pulse V</a:t>
            </a:r>
            <a:r>
              <a:rPr lang="en-US" baseline="-25000" dirty="0"/>
              <a:t>Ɛ</a:t>
            </a:r>
            <a:r>
              <a:rPr lang="en-US" dirty="0"/>
              <a:t> is defined as difference between ideal output voltage </a:t>
            </a:r>
            <a:r>
              <a:rPr lang="en-US" dirty="0" err="1"/>
              <a:t>V</a:t>
            </a:r>
            <a:r>
              <a:rPr lang="en-US" sz="2800" dirty="0" err="1"/>
              <a:t>ao</a:t>
            </a:r>
            <a:r>
              <a:rPr lang="en-US" sz="2800" dirty="0"/>
              <a:t> </a:t>
            </a:r>
            <a:r>
              <a:rPr lang="en-US" dirty="0"/>
              <a:t>and  actual output voltage V</a:t>
            </a:r>
            <a:r>
              <a:rPr lang="en-US" sz="2800" dirty="0"/>
              <a:t>a</a:t>
            </a:r>
            <a:r>
              <a:rPr lang="en-US" dirty="0"/>
              <a:t>.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5625" y="2109613"/>
            <a:ext cx="345968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Ɛ</a:t>
            </a:r>
            <a:r>
              <a:rPr lang="en-US" dirty="0"/>
              <a:t> </a:t>
            </a:r>
            <a:r>
              <a:rPr lang="tr-TR" dirty="0"/>
              <a:t>= </a:t>
            </a:r>
            <a:r>
              <a:rPr lang="tr-TR" dirty="0" err="1"/>
              <a:t>V</a:t>
            </a:r>
            <a:r>
              <a:rPr lang="tr-TR" baseline="-25000" dirty="0" err="1"/>
              <a:t>ao</a:t>
            </a:r>
            <a:r>
              <a:rPr lang="tr-TR" dirty="0"/>
              <a:t> – </a:t>
            </a:r>
            <a:r>
              <a:rPr lang="tr-TR" dirty="0" err="1" smtClean="0"/>
              <a:t>V</a:t>
            </a:r>
            <a:r>
              <a:rPr lang="tr-TR" baseline="-25000" dirty="0" err="1" smtClean="0"/>
              <a:t>a</a:t>
            </a:r>
            <a:endParaRPr lang="tr-TR" baseline="-25000" dirty="0" smtClean="0"/>
          </a:p>
          <a:p>
            <a:endParaRPr lang="tr-TR" sz="1600" dirty="0" smtClean="0"/>
          </a:p>
          <a:p>
            <a:pPr lvl="0"/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baseline="-25000" dirty="0">
                <a:solidFill>
                  <a:srgbClr val="000000"/>
                </a:solidFill>
              </a:rPr>
              <a:t>Ɛ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tr-TR" dirty="0">
                <a:solidFill>
                  <a:srgbClr val="000000"/>
                </a:solidFill>
              </a:rPr>
              <a:t>= </a:t>
            </a:r>
            <a:r>
              <a:rPr lang="tr-TR" dirty="0" err="1" smtClean="0">
                <a:solidFill>
                  <a:srgbClr val="000000"/>
                </a:solidFill>
              </a:rPr>
              <a:t>V</a:t>
            </a:r>
            <a:r>
              <a:rPr lang="tr-TR" baseline="-25000" dirty="0" err="1" smtClean="0">
                <a:solidFill>
                  <a:srgbClr val="000000"/>
                </a:solidFill>
              </a:rPr>
              <a:t>d</a:t>
            </a:r>
            <a:r>
              <a:rPr lang="tr-TR" dirty="0" smtClean="0">
                <a:solidFill>
                  <a:srgbClr val="000000"/>
                </a:solidFill>
              </a:rPr>
              <a:t> * </a:t>
            </a:r>
            <a:r>
              <a:rPr lang="tr-TR" sz="2000" dirty="0" err="1" smtClean="0">
                <a:solidFill>
                  <a:srgbClr val="000000"/>
                </a:solidFill>
              </a:rPr>
              <a:t>t</a:t>
            </a:r>
            <a:r>
              <a:rPr lang="tr-TR" sz="1600" baseline="-25000" dirty="0" err="1" smtClean="0">
                <a:solidFill>
                  <a:srgbClr val="000000"/>
                </a:solidFill>
              </a:rPr>
              <a:t>dead</a:t>
            </a:r>
            <a:r>
              <a:rPr lang="tr-TR" sz="1600" baseline="-25000" dirty="0" smtClean="0">
                <a:solidFill>
                  <a:srgbClr val="000000"/>
                </a:solidFill>
              </a:rPr>
              <a:t> </a:t>
            </a:r>
            <a:r>
              <a:rPr lang="tr-TR" sz="1600" dirty="0" smtClean="0">
                <a:solidFill>
                  <a:srgbClr val="000000"/>
                </a:solidFill>
              </a:rPr>
              <a:t>	(in </a:t>
            </a:r>
            <a:r>
              <a:rPr lang="tr-TR" sz="1600" dirty="0" err="1" smtClean="0">
                <a:solidFill>
                  <a:srgbClr val="000000"/>
                </a:solidFill>
              </a:rPr>
              <a:t>simple</a:t>
            </a:r>
            <a:r>
              <a:rPr lang="tr-TR" sz="1600" dirty="0" smtClean="0">
                <a:solidFill>
                  <a:srgbClr val="000000"/>
                </a:solidFill>
              </a:rPr>
              <a:t> </a:t>
            </a:r>
            <a:r>
              <a:rPr lang="tr-TR" sz="1600" dirty="0" err="1" smtClean="0">
                <a:solidFill>
                  <a:srgbClr val="000000"/>
                </a:solidFill>
              </a:rPr>
              <a:t>way</a:t>
            </a:r>
            <a:r>
              <a:rPr lang="tr-TR" sz="1600" dirty="0" smtClean="0">
                <a:solidFill>
                  <a:srgbClr val="000000"/>
                </a:solidFill>
              </a:rPr>
              <a:t>)</a:t>
            </a:r>
            <a:endParaRPr lang="tr-TR" sz="1600" dirty="0">
              <a:solidFill>
                <a:srgbClr val="000000"/>
              </a:solidFill>
            </a:endParaRPr>
          </a:p>
          <a:p>
            <a:endParaRPr lang="tr-TR" sz="1600" dirty="0" smtClean="0"/>
          </a:p>
          <a:p>
            <a:r>
              <a:rPr lang="tr-TR" sz="2000" dirty="0" smtClean="0"/>
              <a:t>h</a:t>
            </a:r>
            <a:r>
              <a:rPr lang="tr-TR" dirty="0" smtClean="0"/>
              <a:t> * </a:t>
            </a:r>
            <a:r>
              <a:rPr lang="tr-TR" sz="2000" dirty="0" err="1" smtClean="0"/>
              <a:t>T</a:t>
            </a:r>
            <a:r>
              <a:rPr lang="tr-TR" baseline="-25000" dirty="0" err="1" smtClean="0"/>
              <a:t>o</a:t>
            </a:r>
            <a:r>
              <a:rPr lang="tr-TR" dirty="0" smtClean="0"/>
              <a:t>/2 = (</a:t>
            </a:r>
            <a:r>
              <a:rPr lang="tr-TR" sz="2000" dirty="0" err="1" smtClean="0"/>
              <a:t>f</a:t>
            </a:r>
            <a:r>
              <a:rPr lang="tr-TR" baseline="-25000" dirty="0" err="1" smtClean="0"/>
              <a:t>s</a:t>
            </a:r>
            <a:r>
              <a:rPr lang="tr-TR" dirty="0" smtClean="0"/>
              <a:t> / </a:t>
            </a:r>
            <a:r>
              <a:rPr lang="tr-TR" sz="2000" dirty="0" err="1" smtClean="0"/>
              <a:t>f</a:t>
            </a:r>
            <a:r>
              <a:rPr lang="tr-TR" baseline="-25000" dirty="0" err="1" smtClean="0"/>
              <a:t>o</a:t>
            </a:r>
            <a:r>
              <a:rPr lang="tr-TR" dirty="0" smtClean="0"/>
              <a:t>) / 2 * </a:t>
            </a:r>
            <a:r>
              <a:rPr lang="en-US" dirty="0" smtClean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Ɛ</a:t>
            </a:r>
            <a:endParaRPr lang="tr-TR" baseline="-25000" dirty="0" smtClean="0">
              <a:solidFill>
                <a:srgbClr val="000000"/>
              </a:solidFill>
            </a:endParaRPr>
          </a:p>
          <a:p>
            <a:endParaRPr lang="tr-TR" baseline="-25000" dirty="0">
              <a:solidFill>
                <a:srgbClr val="000000"/>
              </a:solidFill>
            </a:endParaRPr>
          </a:p>
          <a:p>
            <a:r>
              <a:rPr lang="tr-TR" sz="2000" dirty="0"/>
              <a:t>h</a:t>
            </a:r>
            <a:r>
              <a:rPr lang="tr-TR" dirty="0"/>
              <a:t> </a:t>
            </a:r>
            <a:r>
              <a:rPr lang="tr-TR" dirty="0" smtClean="0"/>
              <a:t> </a:t>
            </a:r>
            <a:r>
              <a:rPr lang="tr-TR" dirty="0"/>
              <a:t>= </a:t>
            </a:r>
            <a:r>
              <a:rPr lang="tr-TR" sz="2000" dirty="0" smtClean="0"/>
              <a:t>f</a:t>
            </a:r>
            <a:r>
              <a:rPr lang="tr-TR" baseline="-25000" dirty="0" smtClean="0"/>
              <a:t>s</a:t>
            </a:r>
            <a:r>
              <a:rPr lang="tr-TR" dirty="0" smtClean="0"/>
              <a:t> </a:t>
            </a:r>
            <a:r>
              <a:rPr lang="en-US" dirty="0" smtClean="0"/>
              <a:t>*</a:t>
            </a:r>
            <a:r>
              <a:rPr lang="tr-TR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V</a:t>
            </a:r>
            <a:r>
              <a:rPr lang="en-US" baseline="-25000" dirty="0" smtClean="0">
                <a:solidFill>
                  <a:srgbClr val="000000"/>
                </a:solidFill>
              </a:rPr>
              <a:t>Ɛ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06873" y="4310709"/>
            <a:ext cx="6102852" cy="156614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 as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↗ distortion also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↗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n-US" sz="20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effect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distortion gets more severe when </a:t>
            </a:r>
          </a:p>
          <a:p>
            <a:pPr marL="548640" lvl="1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output frequency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low &amp; output magnitude is low</a:t>
            </a:r>
          </a:p>
          <a:p>
            <a:pPr marL="1005840" lvl="2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iron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core losses and torque ripple increases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6873" y="5867931"/>
            <a:ext cx="7068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Y. </a:t>
            </a:r>
            <a:r>
              <a:rPr lang="en-US" sz="1000" dirty="0" err="1"/>
              <a:t>Murai</a:t>
            </a:r>
            <a:r>
              <a:rPr lang="en-US" sz="1000" dirty="0"/>
              <a:t>, T. Watanabe, and H. Iwasaki, “Waveform distortion and correction circuit for </a:t>
            </a:r>
            <a:r>
              <a:rPr lang="en-US" sz="1000" dirty="0" err="1"/>
              <a:t>pwm</a:t>
            </a:r>
            <a:r>
              <a:rPr lang="en-US" sz="1000" dirty="0"/>
              <a:t> inverters with switching lag-times,” </a:t>
            </a:r>
            <a:r>
              <a:rPr lang="en-US" sz="1000" i="1" dirty="0"/>
              <a:t>IEEE Trans. Ind. Appl.</a:t>
            </a:r>
            <a:r>
              <a:rPr lang="en-US" sz="1000" dirty="0"/>
              <a:t>, vol. IA-23, no. 5, pp. 881–886, 1987.</a:t>
            </a:r>
          </a:p>
        </p:txBody>
      </p:sp>
    </p:spTree>
    <p:extLst>
      <p:ext uri="{BB962C8B-B14F-4D97-AF65-F5344CB8AC3E}">
        <p14:creationId xmlns="" xmlns:p14="http://schemas.microsoft.com/office/powerpoint/2010/main" val="8519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923" y="2267488"/>
            <a:ext cx="3955720" cy="403813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en-US" dirty="0"/>
              <a:t>analysis demonstrates that the nonlinear effects mainly produce 5</a:t>
            </a:r>
            <a:r>
              <a:rPr lang="en-US" baseline="30000" dirty="0"/>
              <a:t>th</a:t>
            </a:r>
            <a:r>
              <a:rPr lang="en-US" dirty="0"/>
              <a:t> and 7</a:t>
            </a:r>
            <a:r>
              <a:rPr lang="en-US" baseline="30000" dirty="0"/>
              <a:t>th</a:t>
            </a:r>
            <a:r>
              <a:rPr lang="en-US" dirty="0"/>
              <a:t> harmonics in the α-β reference frame and 6</a:t>
            </a:r>
            <a:r>
              <a:rPr lang="en-US" baseline="30000" dirty="0"/>
              <a:t>th</a:t>
            </a:r>
            <a:r>
              <a:rPr lang="en-US" dirty="0"/>
              <a:t> voltage harmonic and its multiples in the d-q reference frame which cause current harmonics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Nonlinearities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97124358"/>
              </p:ext>
            </p:extLst>
          </p:nvPr>
        </p:nvGraphicFramePr>
        <p:xfrm>
          <a:off x="3194551" y="2313361"/>
          <a:ext cx="3500899" cy="1059619"/>
        </p:xfrm>
        <a:graphic>
          <a:graphicData uri="http://schemas.openxmlformats.org/presentationml/2006/ole">
            <p:oleObj spid="_x0000_s2075" name="Bitmap Image" r:id="rId5" imgW="3209760" imgH="971640" progId="PBrush">
              <p:embed/>
            </p:oleObj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12" y="2313361"/>
            <a:ext cx="2630466" cy="895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04" y="3454047"/>
            <a:ext cx="3405054" cy="2289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9380" y="3410118"/>
            <a:ext cx="3211266" cy="23332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0312" y="5963268"/>
            <a:ext cx="7558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Z. Tang and B. Akin, “Compensation of dead-time effects based on revised repetitive controller for PMSM drives,” Conf. Proc. - IEEE Appl. Power Electron. Conf. Expo. - APEC, vol. 32, no. 3, pp. 2730–2737, 2017.</a:t>
            </a:r>
            <a:endParaRPr lang="tr-TR" sz="1000" dirty="0"/>
          </a:p>
        </p:txBody>
      </p:sp>
    </p:spTree>
    <p:extLst>
      <p:ext uri="{BB962C8B-B14F-4D97-AF65-F5344CB8AC3E}">
        <p14:creationId xmlns="" xmlns:p14="http://schemas.microsoft.com/office/powerpoint/2010/main" val="38074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 smtClean="0"/>
              <a:t> </a:t>
            </a:r>
            <a:r>
              <a:rPr lang="tr-TR" dirty="0" err="1" smtClean="0"/>
              <a:t>compensation</a:t>
            </a:r>
            <a:r>
              <a:rPr lang="tr-TR" dirty="0" smtClean="0"/>
              <a:t> </a:t>
            </a:r>
            <a:r>
              <a:rPr lang="tr-TR" dirty="0" err="1" smtClean="0"/>
              <a:t>methods</a:t>
            </a:r>
            <a:r>
              <a:rPr lang="tr-TR" dirty="0" smtClean="0"/>
              <a:t> can be </a:t>
            </a:r>
            <a:r>
              <a:rPr lang="tr-TR" dirty="0" err="1" smtClean="0"/>
              <a:t>divided</a:t>
            </a:r>
            <a:r>
              <a:rPr lang="tr-TR" dirty="0" smtClean="0"/>
              <a:t> as</a:t>
            </a:r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hardware </a:t>
            </a:r>
            <a:r>
              <a:rPr lang="en-US" dirty="0" smtClean="0"/>
              <a:t>based</a:t>
            </a:r>
            <a:endParaRPr lang="tr-TR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tr-TR" dirty="0" smtClean="0"/>
              <a:t> </a:t>
            </a:r>
            <a:r>
              <a:rPr lang="en-US" dirty="0"/>
              <a:t>terminal voltage is measured by analog circuitry and used as a feedback  </a:t>
            </a:r>
            <a:endParaRPr lang="tr-TR" dirty="0"/>
          </a:p>
          <a:p>
            <a:pPr marL="384048" lvl="2" indent="0">
              <a:buNone/>
            </a:pPr>
            <a:r>
              <a:rPr lang="en-US" sz="1200" i="1" dirty="0">
                <a:solidFill>
                  <a:schemeClr val="tx1"/>
                </a:solidFill>
              </a:rPr>
              <a:t>S. J. Chee, J. Kim, and S. K. </a:t>
            </a:r>
            <a:r>
              <a:rPr lang="en-US" sz="1200" i="1" dirty="0" err="1">
                <a:solidFill>
                  <a:schemeClr val="tx1"/>
                </a:solidFill>
              </a:rPr>
              <a:t>Sul</a:t>
            </a:r>
            <a:r>
              <a:rPr lang="en-US" sz="1200" i="1" dirty="0">
                <a:solidFill>
                  <a:schemeClr val="tx1"/>
                </a:solidFill>
              </a:rPr>
              <a:t>, “Dead-time compensation based on pole voltage measurement,” 2015 IEEE Energy Convers. </a:t>
            </a:r>
            <a:r>
              <a:rPr lang="en-US" sz="1200" i="1" dirty="0" err="1">
                <a:solidFill>
                  <a:schemeClr val="tx1"/>
                </a:solidFill>
              </a:rPr>
              <a:t>Congr</a:t>
            </a:r>
            <a:r>
              <a:rPr lang="en-US" sz="1200" i="1" dirty="0">
                <a:solidFill>
                  <a:schemeClr val="tx1"/>
                </a:solidFill>
              </a:rPr>
              <a:t>. Expo. ECCE 2015, pp. 1549–1555, 2015.</a:t>
            </a:r>
            <a:endParaRPr lang="tr-TR" sz="1200" i="1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en-US" dirty="0"/>
              <a:t>software based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</p:spTree>
    <p:extLst>
      <p:ext uri="{BB962C8B-B14F-4D97-AF65-F5344CB8AC3E}">
        <p14:creationId xmlns="" xmlns:p14="http://schemas.microsoft.com/office/powerpoint/2010/main" val="33182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1125</TotalTime>
  <Words>1752</Words>
  <Application>Microsoft Office PowerPoint</Application>
  <PresentationFormat>Custom</PresentationFormat>
  <Paragraphs>281</Paragraphs>
  <Slides>23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Retrospect</vt:lpstr>
      <vt:lpstr>Bitmap Image</vt:lpstr>
      <vt:lpstr>Compensation of Nonlinearities of the Voltage Source Inverters for High Precision Position Control Applications</vt:lpstr>
      <vt:lpstr>Outline</vt:lpstr>
      <vt:lpstr>problem definition</vt:lpstr>
      <vt:lpstr>problem definition</vt:lpstr>
      <vt:lpstr>motivation</vt:lpstr>
      <vt:lpstr>Nonlinearities</vt:lpstr>
      <vt:lpstr>Nonlinearities</vt:lpstr>
      <vt:lpstr>Nonlinearities</vt:lpstr>
      <vt:lpstr>literature</vt:lpstr>
      <vt:lpstr>literature</vt:lpstr>
      <vt:lpstr>literature</vt:lpstr>
      <vt:lpstr>literature</vt:lpstr>
      <vt:lpstr>literature</vt:lpstr>
      <vt:lpstr>literature</vt:lpstr>
      <vt:lpstr>literature</vt:lpstr>
      <vt:lpstr>literature</vt:lpstr>
      <vt:lpstr>literature</vt:lpstr>
      <vt:lpstr>future plan</vt:lpstr>
      <vt:lpstr>future plan</vt:lpstr>
      <vt:lpstr>future plan</vt:lpstr>
      <vt:lpstr>future plan</vt:lpstr>
      <vt:lpstr>future plan</vt:lpstr>
      <vt:lpstr>Slide 23</vt:lpstr>
    </vt:vector>
  </TitlesOfParts>
  <Company>Aselsan A.Ş.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Hüseyin YÜRÜK</dc:creator>
  <cp:lastModifiedBy>hyuruk</cp:lastModifiedBy>
  <cp:revision>173</cp:revision>
  <dcterms:created xsi:type="dcterms:W3CDTF">2018-05-18T04:48:13Z</dcterms:created>
  <dcterms:modified xsi:type="dcterms:W3CDTF">2018-05-31T17:11:07Z</dcterms:modified>
</cp:coreProperties>
</file>